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54" r:id="rId3"/>
    <p:sldId id="322" r:id="rId4"/>
    <p:sldId id="355" r:id="rId5"/>
    <p:sldId id="328" r:id="rId6"/>
    <p:sldId id="330" r:id="rId7"/>
    <p:sldId id="358" r:id="rId8"/>
    <p:sldId id="325" r:id="rId9"/>
    <p:sldId id="327" r:id="rId10"/>
    <p:sldId id="331" r:id="rId11"/>
    <p:sldId id="359" r:id="rId12"/>
    <p:sldId id="333" r:id="rId13"/>
    <p:sldId id="362" r:id="rId14"/>
    <p:sldId id="342" r:id="rId15"/>
    <p:sldId id="363" r:id="rId16"/>
    <p:sldId id="344" r:id="rId17"/>
    <p:sldId id="364" r:id="rId18"/>
    <p:sldId id="351" r:id="rId19"/>
    <p:sldId id="370" r:id="rId20"/>
    <p:sldId id="375" r:id="rId21"/>
    <p:sldId id="373" r:id="rId22"/>
    <p:sldId id="377" r:id="rId23"/>
    <p:sldId id="383" r:id="rId24"/>
    <p:sldId id="385" r:id="rId25"/>
    <p:sldId id="387" r:id="rId26"/>
    <p:sldId id="389" r:id="rId27"/>
    <p:sldId id="391" r:id="rId28"/>
    <p:sldId id="393" r:id="rId29"/>
    <p:sldId id="3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90C84AB0-267E-4A0B-A17A-2AFF5AF7B42C}" type="slidenum">
              <a:rPr lang="ar-SA" sz="1200">
                <a:cs typeface="Arial" panose="020B0604020202020204" pitchFamily="34" charset="0"/>
              </a:rPr>
              <a:pPr eaLnBrk="1" hangingPunct="1"/>
              <a:t>19</a:t>
            </a:fld>
            <a:endParaRPr lang="th-TH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3C26-D379-41FB-86C5-CA38D04A81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EFE7E1E-A843-47C9-9E18-4E01B19C3E34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6D91-BC8D-4884-B0DD-BA09D73AE7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1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25CE-68BC-48B8-9192-1126C1F9BF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6116" y="294674"/>
            <a:ext cx="7340407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Fundamentals of Nursing II 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Stage)</a:t>
            </a:r>
          </a:p>
          <a:p>
            <a:pPr algn="ctr"/>
            <a:r>
              <a:rPr lang="en-US" sz="3600" b="1" dirty="0" smtClean="0"/>
              <a:t>Second Semester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-1178767" y="2279012"/>
            <a:ext cx="13302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Lecture  2: Theory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Fluid </a:t>
            </a:r>
            <a:r>
              <a:rPr lang="en-US" sz="4000" b="1" dirty="0">
                <a:solidFill>
                  <a:srgbClr val="FF0000"/>
                </a:solidFill>
              </a:rPr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electrolyte &amp;  </a:t>
            </a:r>
            <a:r>
              <a:rPr lang="en-US" sz="4000" b="1">
                <a:solidFill>
                  <a:srgbClr val="FF0000"/>
                </a:solidFill>
              </a:rPr>
              <a:t>Blood </a:t>
            </a:r>
            <a:r>
              <a:rPr lang="en-US" sz="4000" b="1" smtClean="0">
                <a:solidFill>
                  <a:srgbClr val="FF0000"/>
                </a:solidFill>
              </a:rPr>
              <a:t>transfusion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sp>
        <p:nvSpPr>
          <p:cNvPr id="8" name="AutoShape 2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9" name="AutoShape 4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" name="AutoShape 6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1" name="AutoShape 8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2" descr="Fluids and Electrolytes Nursing Care Management and Study Guide"/>
          <p:cNvSpPr>
            <a:spLocks noChangeAspect="1" noChangeArrowheads="1"/>
          </p:cNvSpPr>
          <p:nvPr/>
        </p:nvSpPr>
        <p:spPr bwMode="auto">
          <a:xfrm>
            <a:off x="12580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93" y="4067837"/>
            <a:ext cx="3213007" cy="25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304537"/>
            <a:ext cx="121842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0000"/>
                </a:solidFill>
                <a:latin typeface="Cambria" pitchFamily="18" charset="0"/>
              </a:rPr>
              <a:t>2- Electrolytes</a:t>
            </a:r>
          </a:p>
          <a:p>
            <a:pPr algn="ctr"/>
            <a:r>
              <a:rPr lang="en-US" sz="3600" b="1" i="1" u="sng" dirty="0" smtClean="0">
                <a:latin typeface="Cambria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Electrolyte is  body fluid are active chemicals.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Cambria" pitchFamily="18" charset="0"/>
              </a:rPr>
              <a:t>cations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: </a:t>
            </a:r>
            <a:r>
              <a:rPr lang="en-US" sz="2800" dirty="0" smtClean="0">
                <a:latin typeface="Cambria" pitchFamily="18" charset="0"/>
              </a:rPr>
              <a:t>positive charge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The </a:t>
            </a:r>
            <a:r>
              <a:rPr lang="en-US" sz="2800" dirty="0">
                <a:latin typeface="Cambria" pitchFamily="18" charset="0"/>
              </a:rPr>
              <a:t>major cations in body fluid are </a:t>
            </a:r>
            <a:r>
              <a:rPr lang="en-US" sz="2800" b="1" dirty="0">
                <a:solidFill>
                  <a:schemeClr val="accent1"/>
                </a:solidFill>
                <a:latin typeface="Cambria" pitchFamily="18" charset="0"/>
              </a:rPr>
              <a:t>sodium, potassium, calcium, hydrogen, and magnesium ions</a:t>
            </a:r>
            <a:r>
              <a:rPr lang="en-US" sz="2800" b="1" dirty="0" smtClean="0">
                <a:solidFill>
                  <a:schemeClr val="accent1"/>
                </a:solidFill>
                <a:latin typeface="Cambria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u="sng" dirty="0" smtClean="0">
                <a:solidFill>
                  <a:srgbClr val="92D050"/>
                </a:solidFill>
                <a:latin typeface="Cambria" pitchFamily="18" charset="0"/>
              </a:rPr>
              <a:t>Anions</a:t>
            </a:r>
            <a:r>
              <a:rPr lang="en-US" sz="2800" b="1" u="sng" dirty="0" smtClean="0">
                <a:latin typeface="Cambria" pitchFamily="18" charset="0"/>
              </a:rPr>
              <a:t>: </a:t>
            </a:r>
            <a:r>
              <a:rPr lang="en-US" sz="2800" dirty="0">
                <a:latin typeface="Cambria" pitchFamily="18" charset="0"/>
              </a:rPr>
              <a:t>negative charge </a:t>
            </a:r>
            <a:endParaRPr lang="en-US" sz="2800" b="1" u="sng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The </a:t>
            </a:r>
            <a:r>
              <a:rPr lang="en-US" sz="2800" dirty="0">
                <a:latin typeface="Cambria" pitchFamily="18" charset="0"/>
              </a:rPr>
              <a:t>major anions in body fluid </a:t>
            </a:r>
            <a:r>
              <a:rPr lang="en-US" sz="2800" b="1" dirty="0">
                <a:solidFill>
                  <a:schemeClr val="accent1"/>
                </a:solidFill>
                <a:latin typeface="Cambria" pitchFamily="18" charset="0"/>
              </a:rPr>
              <a:t>are chloride, bicarbonate, and phosphate</a:t>
            </a:r>
            <a:r>
              <a:rPr lang="en-US" sz="2800" dirty="0">
                <a:latin typeface="Cambria" pitchFamily="18" charset="0"/>
              </a:rPr>
              <a:t>. </a:t>
            </a:r>
            <a:endParaRPr lang="en-US" sz="2800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 Molecules in the body that remain intact, without a charge, are called </a:t>
            </a:r>
            <a:r>
              <a:rPr lang="en-US" sz="2800" b="1" u="sng" dirty="0" smtClean="0">
                <a:latin typeface="Cambria" pitchFamily="18" charset="0"/>
              </a:rPr>
              <a:t>nonelectrolytes</a:t>
            </a:r>
            <a:r>
              <a:rPr lang="en-US" sz="2800" dirty="0" smtClean="0">
                <a:latin typeface="Cambria" pitchFamily="18" charset="0"/>
              </a:rPr>
              <a:t>. In the human body, urea and glucose are examples of nonelectrolytes.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77" y="0"/>
            <a:ext cx="3391160" cy="22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4797" y="449374"/>
            <a:ext cx="108806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latin typeface="Cambria" pitchFamily="18" charset="0"/>
              </a:rPr>
              <a:t>  Fluid </a:t>
            </a:r>
            <a:r>
              <a:rPr lang="en-US" sz="3200" b="1" i="1" u="sng" dirty="0">
                <a:solidFill>
                  <a:srgbClr val="FF0000"/>
                </a:solidFill>
                <a:latin typeface="Cambria" pitchFamily="18" charset="0"/>
              </a:rPr>
              <a:t>and  Electrolyte </a:t>
            </a:r>
            <a:r>
              <a:rPr lang="en-US" sz="3200" b="1" i="1" u="sng" dirty="0" smtClean="0">
                <a:solidFill>
                  <a:srgbClr val="FF0000"/>
                </a:solidFill>
                <a:latin typeface="Cambria" pitchFamily="18" charset="0"/>
              </a:rPr>
              <a:t>Balance 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The </a:t>
            </a:r>
            <a:r>
              <a:rPr lang="en-US" sz="2800" dirty="0">
                <a:latin typeface="Cambria" pitchFamily="18" charset="0"/>
              </a:rPr>
              <a:t>body produces balance by shifting fluids and solutes between the ECF and the ICF. </a:t>
            </a:r>
          </a:p>
          <a:p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** Solvents </a:t>
            </a:r>
            <a:r>
              <a:rPr lang="en-US" sz="2800" dirty="0">
                <a:latin typeface="Cambria" pitchFamily="18" charset="0"/>
              </a:rPr>
              <a:t>are liquids that hold a substance in 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 solution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(water).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** solutes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are substances that are dissolved in 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a solution (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electrolytes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and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nonelectrolytes)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endParaRPr lang="ar-IQ" sz="2800" b="1" u="sng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05" y="2285846"/>
            <a:ext cx="3874362" cy="38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3035205" y="161854"/>
            <a:ext cx="6053855" cy="74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u="sng">
                <a:solidFill>
                  <a:srgbClr val="FF0000"/>
                </a:solidFill>
                <a:latin typeface="Cambria" pitchFamily="18" charset="0"/>
              </a:rPr>
              <a:t> Fluid and  Electrolyte Balance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30280" y="1374407"/>
            <a:ext cx="11761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The mechanisms responsible for regulating this shift of fluids and transporting materials to and from intracellular compartments include:</a:t>
            </a:r>
          </a:p>
          <a:p>
            <a:r>
              <a:rPr lang="en-US" sz="3200" dirty="0" smtClean="0">
                <a:latin typeface="Cambria" pitchFamily="18" charset="0"/>
              </a:rPr>
              <a:t> 1- </a:t>
            </a:r>
            <a:r>
              <a:rPr lang="en-US" sz="3200" b="1" dirty="0" smtClean="0">
                <a:latin typeface="Cambria" pitchFamily="18" charset="0"/>
              </a:rPr>
              <a:t>Organs and body systems.</a:t>
            </a:r>
          </a:p>
          <a:p>
            <a:r>
              <a:rPr lang="en-US" sz="3200" b="1" dirty="0" smtClean="0">
                <a:latin typeface="Cambria" pitchFamily="18" charset="0"/>
              </a:rPr>
              <a:t>2- Osmosis.</a:t>
            </a:r>
          </a:p>
          <a:p>
            <a:r>
              <a:rPr lang="en-US" sz="3200" b="1" dirty="0" smtClean="0">
                <a:latin typeface="Cambria" pitchFamily="18" charset="0"/>
              </a:rPr>
              <a:t>3- Diffusion.</a:t>
            </a:r>
          </a:p>
          <a:p>
            <a:r>
              <a:rPr lang="en-US" sz="3200" b="1" dirty="0" smtClean="0">
                <a:latin typeface="Cambria" pitchFamily="18" charset="0"/>
              </a:rPr>
              <a:t>4- Active transport.</a:t>
            </a:r>
          </a:p>
          <a:p>
            <a:r>
              <a:rPr lang="en-US" sz="3200" b="1" dirty="0" smtClean="0">
                <a:latin typeface="Cambria" pitchFamily="18" charset="0"/>
              </a:rPr>
              <a:t>5-Capillary filtration.</a:t>
            </a:r>
            <a:endParaRPr lang="ar-IQ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17" y="486361"/>
            <a:ext cx="4792715" cy="2695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مستطيل 2"/>
          <p:cNvSpPr/>
          <p:nvPr/>
        </p:nvSpPr>
        <p:spPr>
          <a:xfrm>
            <a:off x="246529" y="0"/>
            <a:ext cx="698648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FF0000"/>
                </a:solidFill>
                <a:latin typeface="Cambria" pitchFamily="18" charset="0"/>
              </a:rPr>
              <a:t>Electrolyte </a:t>
            </a:r>
            <a:r>
              <a:rPr lang="en-US" sz="3200" b="1" i="1" u="sng" dirty="0" smtClean="0">
                <a:solidFill>
                  <a:srgbClr val="FF0000"/>
                </a:solidFill>
                <a:latin typeface="Cambria" pitchFamily="18" charset="0"/>
              </a:rPr>
              <a:t>Imbalances</a:t>
            </a: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Cambria" pitchFamily="18" charset="0"/>
              </a:rPr>
              <a:t>1- 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</a:rPr>
              <a:t>Hyponatremia and 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Hypernatremia</a:t>
            </a:r>
            <a:endParaRPr lang="en-US" sz="2800" b="1" dirty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</a:rPr>
              <a:t>Hyponatremia: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refers to a sodium deficit in ECF (serum sodium 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&lt;135 </a:t>
            </a:r>
            <a:r>
              <a:rPr lang="en-US" sz="2800" dirty="0" err="1">
                <a:solidFill>
                  <a:srgbClr val="FF0000"/>
                </a:solidFill>
                <a:latin typeface="Cambria" pitchFamily="18" charset="0"/>
              </a:rPr>
              <a:t>mEq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/L</a:t>
            </a:r>
            <a:r>
              <a:rPr lang="en-US" sz="2800" dirty="0">
                <a:latin typeface="Cambria" pitchFamily="18" charset="0"/>
              </a:rPr>
              <a:t>) caused by a loss of sodium or a gain of water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confusion.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hypotension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smtClean="0">
                <a:latin typeface="Cambria" pitchFamily="18" charset="0"/>
              </a:rPr>
              <a:t>edema.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muscle </a:t>
            </a:r>
            <a:r>
              <a:rPr lang="en-US" sz="2800" dirty="0">
                <a:latin typeface="Cambria" pitchFamily="18" charset="0"/>
              </a:rPr>
              <a:t>cramps and </a:t>
            </a:r>
            <a:r>
              <a:rPr lang="en-US" sz="2800" dirty="0" smtClean="0">
                <a:latin typeface="Cambria" pitchFamily="18" charset="0"/>
              </a:rPr>
              <a:t>weakness.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dry </a:t>
            </a:r>
            <a:r>
              <a:rPr lang="en-US" sz="2800" dirty="0">
                <a:latin typeface="Cambria" pitchFamily="18" charset="0"/>
              </a:rPr>
              <a:t>skin. </a:t>
            </a:r>
            <a:endParaRPr lang="en-US" sz="28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Cerebral </a:t>
            </a:r>
            <a:r>
              <a:rPr lang="en-US" sz="2800" dirty="0">
                <a:latin typeface="Cambria" pitchFamily="18" charset="0"/>
              </a:rPr>
              <a:t>edema can lead to seizures. </a:t>
            </a:r>
            <a:endParaRPr lang="en-US" sz="28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Permanent </a:t>
            </a:r>
            <a:r>
              <a:rPr lang="en-US" sz="2800" dirty="0">
                <a:latin typeface="Cambria" pitchFamily="18" charset="0"/>
              </a:rPr>
              <a:t>neurologic damage and death can result from severe </a:t>
            </a:r>
            <a:r>
              <a:rPr lang="en-US" sz="2800" dirty="0" err="1" smtClean="0">
                <a:latin typeface="Cambria" pitchFamily="18" charset="0"/>
              </a:rPr>
              <a:t>hyponatremia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Cambria" pitchFamily="18" charset="0"/>
            </a:endParaRPr>
          </a:p>
          <a:p>
            <a:r>
              <a:rPr lang="en-US" sz="2800" b="1" i="1" u="sng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1162805" y="3622962"/>
            <a:ext cx="862927" cy="21809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+</a:t>
            </a:r>
            <a:endParaRPr lang="ar-IQ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 6"/>
          <p:cNvSpPr/>
          <p:nvPr/>
        </p:nvSpPr>
        <p:spPr>
          <a:xfrm>
            <a:off x="10420759" y="3706192"/>
            <a:ext cx="1567543" cy="304008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Na+</a:t>
            </a:r>
            <a:endParaRPr lang="ar-IQ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646" y="489683"/>
            <a:ext cx="5422605" cy="27982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879" y="22598"/>
            <a:ext cx="66512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FF0000"/>
                </a:solidFill>
                <a:latin typeface="Cambria" pitchFamily="18" charset="0"/>
              </a:rPr>
              <a:t>Electrolyte </a:t>
            </a:r>
            <a:r>
              <a:rPr lang="en-US" sz="3200" b="1" i="1" u="sng" dirty="0" smtClean="0">
                <a:solidFill>
                  <a:srgbClr val="FF0000"/>
                </a:solidFill>
                <a:latin typeface="Cambria" pitchFamily="18" charset="0"/>
              </a:rPr>
              <a:t>Imbalances</a:t>
            </a: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  <a:cs typeface="+mj-cs"/>
              </a:rPr>
              <a:t>Hypernatremia: 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cs typeface="+mj-cs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cs typeface="+mj-cs"/>
              </a:rPr>
              <a:t>Rise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cs typeface="+mj-cs"/>
              </a:rPr>
              <a:t>in serum sodium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cs typeface="+mj-cs"/>
              </a:rPr>
              <a:t>concentration &gt;145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cs typeface="+mj-cs"/>
              </a:rPr>
              <a:t>mmol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cs typeface="+mj-cs"/>
              </a:rPr>
              <a:t>/L.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cs typeface="+mj-c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j-cs"/>
              </a:rPr>
              <a:t> Caused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j-cs"/>
              </a:rPr>
              <a:t>by excess water loss or an overall excess of sodium. 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  <a:cs typeface="+mj-cs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j-cs"/>
              </a:rPr>
              <a:t>Affect on the cells of the central nervous system, resulting in signs of neurologic impairment, including restlessness,</a:t>
            </a:r>
          </a:p>
          <a:p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+mj-cs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+mj-cs"/>
              </a:rPr>
              <a:t>    weakness, disorientation, delusion.</a:t>
            </a:r>
            <a:endParaRPr lang="en-US" sz="2800" dirty="0" smtClean="0">
              <a:latin typeface="Cambria" pitchFamily="18" charset="0"/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Cambria" pitchFamily="18" charset="0"/>
              <a:cs typeface="+mj-cs"/>
            </a:endParaRPr>
          </a:p>
          <a:p>
            <a:pPr lvl="0"/>
            <a:endParaRPr lang="en-US" sz="2800" dirty="0" smtClean="0">
              <a:latin typeface="Cambria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8258" y="315702"/>
            <a:ext cx="120037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Cambria" pitchFamily="18" charset="0"/>
              </a:rPr>
              <a:t>2- </a:t>
            </a:r>
            <a:r>
              <a:rPr lang="en-US" sz="3200" b="1" u="sng" dirty="0" smtClean="0">
                <a:latin typeface="Cambria" pitchFamily="18" charset="0"/>
              </a:rPr>
              <a:t>Hypokalemia </a:t>
            </a:r>
            <a:r>
              <a:rPr lang="en-US" sz="3200" b="1" u="sng" dirty="0">
                <a:latin typeface="Cambria" pitchFamily="18" charset="0"/>
              </a:rPr>
              <a:t>and Hyperkalemia </a:t>
            </a:r>
            <a:endParaRPr lang="en-US" sz="3200" b="1" u="sng" dirty="0" smtClean="0">
              <a:latin typeface="Cambria" pitchFamily="18" charset="0"/>
            </a:endParaRPr>
          </a:p>
          <a:p>
            <a:endParaRPr lang="en-US" sz="3200" b="1" u="sng" dirty="0" smtClean="0">
              <a:latin typeface="Cambria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rgbClr val="FF0000"/>
                </a:solidFill>
                <a:latin typeface="Cambria" pitchFamily="18" charset="0"/>
              </a:rPr>
              <a:t>Hypokalemia</a:t>
            </a:r>
            <a:r>
              <a:rPr lang="en-US" sz="2800" dirty="0" smtClean="0">
                <a:latin typeface="Cambria" pitchFamily="18" charset="0"/>
              </a:rPr>
              <a:t>: refers </a:t>
            </a:r>
            <a:r>
              <a:rPr lang="en-US" sz="2800" dirty="0">
                <a:latin typeface="Cambria" pitchFamily="18" charset="0"/>
              </a:rPr>
              <a:t>to a potassium deficit in ECF (serum potassium &lt;3.5 </a:t>
            </a:r>
            <a:r>
              <a:rPr lang="en-US" sz="2800" dirty="0" err="1">
                <a:latin typeface="Cambria" pitchFamily="18" charset="0"/>
              </a:rPr>
              <a:t>mEq</a:t>
            </a:r>
            <a:r>
              <a:rPr lang="en-US" sz="2800" dirty="0">
                <a:latin typeface="Cambria" pitchFamily="18" charset="0"/>
              </a:rPr>
              <a:t>/L</a:t>
            </a:r>
            <a:r>
              <a:rPr lang="en-US" sz="2800" dirty="0" smtClean="0">
                <a:latin typeface="Cambria" pitchFamily="18" charset="0"/>
              </a:rPr>
              <a:t>).  Potassium </a:t>
            </a:r>
            <a:r>
              <a:rPr lang="en-US" sz="2800" dirty="0">
                <a:latin typeface="Cambria" pitchFamily="18" charset="0"/>
              </a:rPr>
              <a:t>may be lost through vomiting, gastric suction, alkalosis, diarrhea, or as the result of </a:t>
            </a:r>
            <a:r>
              <a:rPr lang="en-US" sz="2800" dirty="0" smtClean="0">
                <a:latin typeface="Cambria" pitchFamily="18" charset="0"/>
              </a:rPr>
              <a:t>the </a:t>
            </a:r>
            <a:r>
              <a:rPr lang="en-US" sz="2800" dirty="0">
                <a:latin typeface="Cambria" pitchFamily="18" charset="0"/>
              </a:rPr>
              <a:t>use of diuretics. </a:t>
            </a:r>
            <a:endParaRPr lang="en-US" sz="2800" dirty="0" smtClean="0">
              <a:latin typeface="Cambria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Typical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signs of hypokalemia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include: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muscle </a:t>
            </a:r>
            <a:r>
              <a:rPr lang="en-US" sz="2800" dirty="0">
                <a:latin typeface="Cambria" pitchFamily="18" charset="0"/>
              </a:rPr>
              <a:t>weakness and leg </a:t>
            </a:r>
            <a:r>
              <a:rPr lang="en-US" sz="2800" dirty="0" smtClean="0">
                <a:latin typeface="Cambria" pitchFamily="18" charset="0"/>
              </a:rPr>
              <a:t>cramps.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Fatigue.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Paresthesia.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Cambria" pitchFamily="18" charset="0"/>
              </a:rPr>
              <a:t>dysrhythmias</a:t>
            </a:r>
            <a:r>
              <a:rPr lang="en-US" sz="2800" dirty="0">
                <a:latin typeface="Cambria" pitchFamily="18" charset="0"/>
              </a:rPr>
              <a:t>. </a:t>
            </a:r>
            <a:r>
              <a:rPr lang="en-US" sz="2800" dirty="0" smtClean="0">
                <a:latin typeface="Cambria" pitchFamily="18" charset="0"/>
              </a:rPr>
              <a:t>  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00" y="2710939"/>
            <a:ext cx="4988645" cy="344926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633559" y="3659631"/>
            <a:ext cx="1163782" cy="204718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</a:rPr>
              <a:t>K+</a:t>
            </a:r>
            <a:endParaRPr lang="ar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87" y="244843"/>
            <a:ext cx="3222172" cy="4296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6176" y="428540"/>
            <a:ext cx="70845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Cambria" pitchFamily="18" charset="0"/>
              </a:rPr>
              <a:t>2- Hypokalemia </a:t>
            </a:r>
            <a:r>
              <a:rPr lang="en-US" sz="2800" b="1" u="sng" dirty="0">
                <a:latin typeface="Cambria" pitchFamily="18" charset="0"/>
              </a:rPr>
              <a:t>and Hyperkalemia </a:t>
            </a:r>
            <a:endParaRPr lang="en-US" sz="2800" b="1" u="sng" dirty="0" smtClean="0">
              <a:latin typeface="Cambria" pitchFamily="18" charset="0"/>
            </a:endParaRPr>
          </a:p>
          <a:p>
            <a:r>
              <a:rPr lang="en-US" sz="2800" b="1" u="sng" dirty="0" smtClean="0">
                <a:latin typeface="Cambria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latin typeface="Cambria" pitchFamily="18" charset="0"/>
              </a:rPr>
              <a:t>Hyperkalemia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refers to an excess of potassium in ECF (serum potassium &gt;5 </a:t>
            </a:r>
            <a:r>
              <a:rPr lang="en-US" sz="2400" dirty="0" err="1">
                <a:latin typeface="Cambria" pitchFamily="18" charset="0"/>
              </a:rPr>
              <a:t>mEq</a:t>
            </a:r>
            <a:r>
              <a:rPr lang="en-US" sz="2400" dirty="0">
                <a:latin typeface="Cambria" pitchFamily="18" charset="0"/>
              </a:rPr>
              <a:t>/L</a:t>
            </a:r>
            <a:r>
              <a:rPr lang="en-US" sz="2400" dirty="0" smtClean="0">
                <a:latin typeface="Cambria" pitchFamily="18" charset="0"/>
              </a:rPr>
              <a:t>).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Excess potassium may result from renal failure, </a:t>
            </a:r>
            <a:r>
              <a:rPr lang="en-US" sz="2400" b="1" dirty="0" smtClean="0">
                <a:latin typeface="Cambria" pitchFamily="18" charset="0"/>
              </a:rPr>
              <a:t>or </a:t>
            </a:r>
            <a:r>
              <a:rPr lang="en-US" sz="2400" b="1" dirty="0">
                <a:latin typeface="Cambria" pitchFamily="18" charset="0"/>
              </a:rPr>
              <a:t>the use of certain </a:t>
            </a:r>
            <a:r>
              <a:rPr lang="en-US" sz="2400" b="1" dirty="0" smtClean="0">
                <a:latin typeface="Cambria" pitchFamily="18" charset="0"/>
              </a:rPr>
              <a:t>medications.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Hyperkalemia result in: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Nerve </a:t>
            </a:r>
            <a:r>
              <a:rPr lang="en-US" sz="2400" dirty="0">
                <a:latin typeface="Cambria" pitchFamily="18" charset="0"/>
              </a:rPr>
              <a:t>and  muscle contractility </a:t>
            </a:r>
            <a:r>
              <a:rPr lang="en-US" sz="2400" dirty="0" smtClean="0">
                <a:latin typeface="Cambria" pitchFamily="18" charset="0"/>
              </a:rPr>
              <a:t>problems.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Skeletal </a:t>
            </a:r>
            <a:r>
              <a:rPr lang="en-US" sz="2400" dirty="0">
                <a:latin typeface="Cambria" pitchFamily="18" charset="0"/>
              </a:rPr>
              <a:t>muscle weakness and </a:t>
            </a:r>
            <a:r>
              <a:rPr lang="en-US" sz="2400" dirty="0" smtClean="0">
                <a:latin typeface="Cambria" pitchFamily="18" charset="0"/>
              </a:rPr>
              <a:t>paralysis.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cardiac irregularities may lead to cardiac arrest. </a:t>
            </a:r>
          </a:p>
          <a:p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    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280756" y="3835730"/>
            <a:ext cx="1335231" cy="29105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K+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4800" y="259965"/>
            <a:ext cx="643597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i="1" u="sng" dirty="0" smtClean="0">
                <a:solidFill>
                  <a:prstClr val="black"/>
                </a:solidFill>
                <a:latin typeface="Cambria" pitchFamily="18" charset="0"/>
              </a:rPr>
              <a:t>3- </a:t>
            </a:r>
            <a:r>
              <a:rPr lang="en-US" sz="2800" b="1" i="1" u="sng" dirty="0" err="1" smtClean="0">
                <a:solidFill>
                  <a:prstClr val="black"/>
                </a:solidFill>
                <a:latin typeface="Cambria" pitchFamily="18" charset="0"/>
              </a:rPr>
              <a:t>Hypocalcemia</a:t>
            </a:r>
            <a:r>
              <a:rPr lang="en-US" sz="2800" b="1" i="1" u="sng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i="1" u="sng" dirty="0">
                <a:solidFill>
                  <a:prstClr val="black"/>
                </a:solidFill>
                <a:latin typeface="Cambria" pitchFamily="18" charset="0"/>
              </a:rPr>
              <a:t>and </a:t>
            </a:r>
            <a:r>
              <a:rPr lang="en-US" sz="2800" b="1" i="1" u="sng" dirty="0" err="1" smtClean="0">
                <a:solidFill>
                  <a:prstClr val="black"/>
                </a:solidFill>
                <a:latin typeface="Cambria" pitchFamily="18" charset="0"/>
              </a:rPr>
              <a:t>Hypercalcemia</a:t>
            </a:r>
            <a:endParaRPr lang="en-US" sz="2800" b="1" i="1" u="sng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algn="ctr"/>
            <a:endParaRPr lang="en-US" sz="2800" b="1" i="1" u="sng" dirty="0">
              <a:solidFill>
                <a:prstClr val="black"/>
              </a:solidFill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Hypocalcemia: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refers to a calcium deficit in ECF (serum calcium &lt;8.9 mg/</a:t>
            </a:r>
            <a:r>
              <a:rPr lang="en-US" sz="2800" dirty="0" err="1">
                <a:solidFill>
                  <a:prstClr val="black"/>
                </a:solidFill>
                <a:latin typeface="Cambria" pitchFamily="18" charset="0"/>
              </a:rPr>
              <a:t>dL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, ionized calcium &lt;4.5 mg/</a:t>
            </a:r>
            <a:r>
              <a:rPr lang="en-US" sz="2800" dirty="0" err="1">
                <a:solidFill>
                  <a:prstClr val="black"/>
                </a:solidFill>
                <a:latin typeface="Cambria" pitchFamily="18" charset="0"/>
              </a:rPr>
              <a:t>dL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). 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Common causes: inadequate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calcium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intake, impaired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calcium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absorption.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and excessive calcium loss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Manifestations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of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hypocalcemia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include: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Numbness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and tingling of fingers, mouth, or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feet.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Muscle cramps.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Seizures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. 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r>
              <a:rPr lang="en-US" sz="2400" b="1" u="sng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54" y="803895"/>
            <a:ext cx="5231964" cy="29178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701423" y="4072650"/>
            <a:ext cx="1551912" cy="258499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ambria" pitchFamily="18" charset="0"/>
              </a:rPr>
              <a:t>Ca</a:t>
            </a:r>
            <a:endParaRPr lang="ar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3871" y="376245"/>
            <a:ext cx="77909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b="1" i="1" u="sng" dirty="0">
              <a:solidFill>
                <a:prstClr val="black"/>
              </a:solidFill>
              <a:latin typeface="Cambria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Hypercalcemia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: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r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efers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to an excess of calcium in ECF (serum calcium &gt;10.1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mg/</a:t>
            </a:r>
            <a:r>
              <a:rPr lang="en-US" sz="2800" dirty="0" err="1" smtClean="0">
                <a:solidFill>
                  <a:prstClr val="black"/>
                </a:solidFill>
                <a:latin typeface="Cambria" pitchFamily="18" charset="0"/>
              </a:rPr>
              <a:t>dL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).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Two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major causes of hypercalcemia are cancer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and hyperparathyroidism.</a:t>
            </a:r>
          </a:p>
          <a:p>
            <a:pPr lvl="0"/>
            <a:endParaRPr lang="en-US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Manifestations of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hypercalcemia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include: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Nausea.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Vomiting.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Constipation.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Bone pain.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(serum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calcium ≥17 mg/</a:t>
            </a:r>
            <a:r>
              <a:rPr lang="en-US" sz="2800" dirty="0" err="1">
                <a:solidFill>
                  <a:prstClr val="black"/>
                </a:solidFill>
                <a:latin typeface="Cambria" pitchFamily="18" charset="0"/>
              </a:rPr>
              <a:t>dL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) is an emergency 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   situation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because cardiac arrest may result.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06" y="569406"/>
            <a:ext cx="3208812" cy="322723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804736" y="3331030"/>
            <a:ext cx="1335231" cy="331432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/>
              <a:t>Ca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5550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7076" y="-169333"/>
            <a:ext cx="7772400" cy="92604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 II - Blood </a:t>
            </a:r>
            <a:r>
              <a:rPr lang="en-US" sz="48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transfusion</a:t>
            </a:r>
            <a:endParaRPr lang="th-TH" sz="48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97426"/>
            <a:ext cx="640080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h-TH" b="1"/>
          </a:p>
          <a:p>
            <a:pPr eaLnBrk="1" hangingPunct="1">
              <a:lnSpc>
                <a:spcPct val="80000"/>
              </a:lnSpc>
            </a:pPr>
            <a:endParaRPr lang="th-TH" sz="2000"/>
          </a:p>
        </p:txBody>
      </p:sp>
      <p:pic>
        <p:nvPicPr>
          <p:cNvPr id="13316" name="Picture 4" descr="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76" y="1410231"/>
            <a:ext cx="19446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L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6" y="1426503"/>
            <a:ext cx="3238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1517386"/>
            <a:ext cx="2257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520" y="4274874"/>
            <a:ext cx="2908044" cy="232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66" y="3941103"/>
            <a:ext cx="6541575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3756" y="156460"/>
            <a:ext cx="70895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u="sng" dirty="0" smtClean="0">
              <a:latin typeface="Cambria" pitchFamily="18" charset="0"/>
            </a:endParaRP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Cambria" pitchFamily="18" charset="0"/>
              </a:rPr>
              <a:t>1- Body </a:t>
            </a:r>
            <a:r>
              <a:rPr lang="en-US" sz="4000" b="1" u="sng" dirty="0">
                <a:solidFill>
                  <a:srgbClr val="FF0000"/>
                </a:solidFill>
                <a:latin typeface="Cambria" pitchFamily="18" charset="0"/>
              </a:rPr>
              <a:t>Fluids </a:t>
            </a:r>
            <a:endParaRPr lang="en-US" sz="4000" b="1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3200" b="1" i="1" u="sng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term total body water or fluid </a:t>
            </a:r>
            <a:r>
              <a:rPr lang="en-US" sz="3200" dirty="0">
                <a:latin typeface="Cambria" pitchFamily="18" charset="0"/>
              </a:rPr>
              <a:t>refers </a:t>
            </a:r>
            <a:r>
              <a:rPr lang="en-US" sz="3200" dirty="0" smtClean="0">
                <a:latin typeface="Cambria" pitchFamily="18" charset="0"/>
              </a:rPr>
              <a:t>to </a:t>
            </a:r>
            <a:r>
              <a:rPr lang="en-US" sz="3200" dirty="0">
                <a:latin typeface="Cambria" pitchFamily="18" charset="0"/>
              </a:rPr>
              <a:t>the total amount of </a:t>
            </a:r>
            <a:r>
              <a:rPr lang="en-US" sz="3200" dirty="0" smtClean="0">
                <a:latin typeface="Cambria" pitchFamily="18" charset="0"/>
              </a:rPr>
              <a:t>water  </a:t>
            </a:r>
            <a:r>
              <a:rPr lang="en-US" sz="3200" dirty="0">
                <a:latin typeface="Cambria" pitchFamily="18" charset="0"/>
              </a:rPr>
              <a:t>which is approximately 50% to 60% of body </a:t>
            </a:r>
            <a:r>
              <a:rPr lang="en-US" sz="3200" dirty="0" smtClean="0">
                <a:latin typeface="Cambria" pitchFamily="18" charset="0"/>
              </a:rPr>
              <a:t>weight in </a:t>
            </a:r>
            <a:r>
              <a:rPr lang="en-US" sz="3200" dirty="0">
                <a:latin typeface="Cambria" pitchFamily="18" charset="0"/>
              </a:rPr>
              <a:t>a healthy person. </a:t>
            </a:r>
            <a:endParaRPr lang="ar-IQ" sz="3200" dirty="0">
              <a:latin typeface="Cambria" pitchFamily="18" charset="0"/>
            </a:endParaRPr>
          </a:p>
          <a:p>
            <a:r>
              <a:rPr lang="en-US" sz="2400" b="1" u="sng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76" y="608159"/>
            <a:ext cx="4516142" cy="49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4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What is blood transfusion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982" y="1345802"/>
            <a:ext cx="112360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▪</a:t>
            </a:r>
            <a:r>
              <a:rPr lang="en-US" sz="4400" dirty="0" smtClean="0">
                <a:latin typeface="Candara" panose="020E0502030303020204" pitchFamily="34" charset="0"/>
              </a:rPr>
              <a:t>The transfer of blood or blood components from one person (the donor) into the bloodstream of another person (the recipient)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76315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67" y="260794"/>
            <a:ext cx="6138333" cy="6481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Blood Typing</a:t>
            </a:r>
          </a:p>
        </p:txBody>
      </p:sp>
    </p:spTree>
    <p:extLst>
      <p:ext uri="{BB962C8B-B14F-4D97-AF65-F5344CB8AC3E}">
        <p14:creationId xmlns:p14="http://schemas.microsoft.com/office/powerpoint/2010/main" val="30059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32509" y="1710896"/>
            <a:ext cx="11859491" cy="1076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en-US" sz="4400" dirty="0" smtClean="0"/>
              <a:t>Cross </a:t>
            </a:r>
            <a:r>
              <a:rPr lang="en-US" sz="4400" dirty="0"/>
              <a:t>Matching is a procedure performed prior to a blood </a:t>
            </a:r>
            <a:r>
              <a:rPr lang="en-US" sz="4400" dirty="0" smtClean="0"/>
              <a:t>transfusion to </a:t>
            </a:r>
            <a:r>
              <a:rPr lang="en-US" sz="4400" dirty="0"/>
              <a:t>detect incompatibilities between the donor and recipient. </a:t>
            </a:r>
            <a:endParaRPr lang="en-US" sz="4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Cross Matching</a:t>
            </a:r>
          </a:p>
        </p:txBody>
      </p:sp>
    </p:spTree>
    <p:extLst>
      <p:ext uri="{BB962C8B-B14F-4D97-AF65-F5344CB8AC3E}">
        <p14:creationId xmlns:p14="http://schemas.microsoft.com/office/powerpoint/2010/main" val="1036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520" y="1011947"/>
            <a:ext cx="56974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ndara" panose="020E0502030303020204" pitchFamily="34" charset="0"/>
              </a:rPr>
              <a:t>Basic </a:t>
            </a:r>
            <a:r>
              <a:rPr lang="en-US" sz="3200" b="1" dirty="0">
                <a:latin typeface="Candara" panose="020E0502030303020204" pitchFamily="34" charset="0"/>
              </a:rPr>
              <a:t>Eligibility Guidelines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Age: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Weight</a:t>
            </a:r>
            <a:r>
              <a:rPr lang="en-US" sz="2400" dirty="0">
                <a:latin typeface="Candara" panose="020E0502030303020204" pitchFamily="34" charset="0"/>
              </a:rPr>
              <a:t>: </a:t>
            </a: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err="1" smtClean="0">
                <a:latin typeface="Candara" panose="020E0502030303020204" pitchFamily="34" charset="0"/>
              </a:rPr>
              <a:t>Hb</a:t>
            </a:r>
            <a:r>
              <a:rPr lang="en-US" sz="2400" dirty="0">
                <a:latin typeface="Candara" panose="020E0502030303020204" pitchFamily="34" charset="0"/>
              </a:rPr>
              <a:t>: </a:t>
            </a: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Serum Transmitted Disease patient </a:t>
            </a:r>
            <a:r>
              <a:rPr lang="en-US" sz="2400" dirty="0" smtClean="0">
                <a:latin typeface="Candara" panose="020E0502030303020204" pitchFamily="34" charset="0"/>
              </a:rPr>
              <a:t>: </a:t>
            </a:r>
          </a:p>
          <a:p>
            <a:r>
              <a:rPr lang="en-US" sz="2400" b="1" dirty="0" err="1" smtClean="0">
                <a:latin typeface="Candara" panose="020E0502030303020204" pitchFamily="34" charset="0"/>
              </a:rPr>
              <a:t>Vaccintion</a:t>
            </a:r>
            <a:r>
              <a:rPr lang="en-US" sz="2400" dirty="0" smtClean="0">
                <a:latin typeface="Candara" panose="020E0502030303020204" pitchFamily="34" charset="0"/>
              </a:rPr>
              <a:t>:</a:t>
            </a: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High </a:t>
            </a:r>
            <a:r>
              <a:rPr lang="en-US" sz="2400" b="1" dirty="0">
                <a:latin typeface="Candara" panose="020E0502030303020204" pitchFamily="34" charset="0"/>
              </a:rPr>
              <a:t>Blood Pressure</a:t>
            </a:r>
            <a:r>
              <a:rPr lang="en-US" sz="2400" b="1" dirty="0" smtClean="0">
                <a:latin typeface="Candara" panose="020E0502030303020204" pitchFamily="34" charset="0"/>
              </a:rPr>
              <a:t>:</a:t>
            </a: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Diabetes</a:t>
            </a:r>
            <a:r>
              <a:rPr lang="en-US" sz="2400" b="1" dirty="0">
                <a:latin typeface="Candara" panose="020E0502030303020204" pitchFamily="34" charset="0"/>
              </a:rPr>
              <a:t>: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Cold </a:t>
            </a:r>
            <a:r>
              <a:rPr lang="en-US" sz="2400" b="1" dirty="0">
                <a:latin typeface="Candara" panose="020E0502030303020204" pitchFamily="34" charset="0"/>
              </a:rPr>
              <a:t>and Flu</a:t>
            </a:r>
            <a:r>
              <a:rPr lang="en-US" sz="2400" dirty="0">
                <a:latin typeface="Candara" panose="020E0502030303020204" pitchFamily="34" charset="0"/>
              </a:rPr>
              <a:t>: </a:t>
            </a:r>
            <a:endParaRPr lang="en-US" sz="2400" dirty="0" smtClean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Diet:</a:t>
            </a: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Tattoos and Piercing: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247418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Blood 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Donation : Who Can Give Blood?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13905" r="15759" b="2355"/>
          <a:stretch/>
        </p:blipFill>
        <p:spPr>
          <a:xfrm>
            <a:off x="6534935" y="1251242"/>
            <a:ext cx="5300683" cy="44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4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Storage of blood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34" y="2235200"/>
            <a:ext cx="1044805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andara" panose="020E0502030303020204" pitchFamily="34" charset="0"/>
              </a:rPr>
              <a:t>Blood should be tested for Blood/Serum Transmitted Diseases (STDs) before storage</a:t>
            </a:r>
          </a:p>
        </p:txBody>
      </p:sp>
    </p:spTree>
    <p:extLst>
      <p:ext uri="{BB962C8B-B14F-4D97-AF65-F5344CB8AC3E}">
        <p14:creationId xmlns:p14="http://schemas.microsoft.com/office/powerpoint/2010/main" val="23168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19600" y="1752600"/>
            <a:ext cx="3429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Candara" panose="020E0502030303020204" pitchFamily="34" charset="0"/>
              </a:rPr>
              <a:t>Transfusion reaction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096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743200" y="3124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743199" y="3124200"/>
            <a:ext cx="1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9372600" y="312420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75773" y="3660073"/>
            <a:ext cx="6429828" cy="1050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smtClean="0">
                <a:latin typeface="Candara" panose="020E0502030303020204" pitchFamily="34" charset="0"/>
              </a:rPr>
              <a:t>Due to mismatching/hemolytic</a:t>
            </a:r>
          </a:p>
          <a:p>
            <a:pPr algn="ctr"/>
            <a:r>
              <a:rPr lang="en-US" altLang="en-US" dirty="0" smtClean="0">
                <a:latin typeface="Candara" panose="020E0502030303020204" pitchFamily="34" charset="0"/>
              </a:rPr>
              <a:t> </a:t>
            </a:r>
            <a:r>
              <a:rPr lang="en-US" altLang="en-US" sz="1600" dirty="0" smtClean="0">
                <a:latin typeface="Candara" panose="020E0502030303020204" pitchFamily="34" charset="0"/>
              </a:rPr>
              <a:t>(Agglutination/Immunologic reaction)</a:t>
            </a:r>
            <a:endParaRPr lang="en-US" altLang="en-US" sz="1600" dirty="0">
              <a:latin typeface="Candara" panose="020E0502030303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287491" y="3657600"/>
            <a:ext cx="4572000" cy="1052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smtClean="0">
                <a:latin typeface="Candara" panose="020E0502030303020204" pitchFamily="34" charset="0"/>
              </a:rPr>
              <a:t>Other than mismatching</a:t>
            </a:r>
            <a:endParaRPr lang="en-US" altLang="en-US" sz="1800" dirty="0">
              <a:latin typeface="Candara" panose="020E0502030303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-36731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Hazards of blood transfusion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1" y="726831"/>
            <a:ext cx="2598259" cy="24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41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8259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Hemolytic  Transfusion Reactions (HTR)</a:t>
            </a:r>
            <a:endParaRPr lang="en-US" alt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27998" r="60936"/>
          <a:stretch/>
        </p:blipFill>
        <p:spPr>
          <a:xfrm>
            <a:off x="4137465" y="814712"/>
            <a:ext cx="5026835" cy="5816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47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6899" y="3244334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&amp; Non hemolytic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Non-</a:t>
            </a: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Hemolytic Transfusion Reactions (NHTR)</a:t>
            </a:r>
            <a:endParaRPr lang="en-US" alt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13631" y="1841067"/>
            <a:ext cx="5076407" cy="317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latin typeface="Candara" panose="020E0502030303020204" pitchFamily="34" charset="0"/>
              </a:rPr>
              <a:t>Mild Allergic </a:t>
            </a:r>
            <a:r>
              <a:rPr lang="en-US" sz="2400" b="1" dirty="0">
                <a:latin typeface="Candara" panose="020E0502030303020204" pitchFamily="34" charset="0"/>
              </a:rPr>
              <a:t>R</a:t>
            </a:r>
            <a:r>
              <a:rPr lang="en-US" sz="2400" b="1" dirty="0" smtClean="0">
                <a:latin typeface="Candara" panose="020E0502030303020204" pitchFamily="34" charset="0"/>
              </a:rPr>
              <a:t>eactions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US" sz="2400" dirty="0">
              <a:latin typeface="Candara" panose="020E050203030302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en-US" sz="2400" b="1" dirty="0" smtClean="0">
                <a:latin typeface="Candara" panose="020E0502030303020204" pitchFamily="34" charset="0"/>
              </a:rPr>
              <a:t>Anaphylactic Shock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US" sz="2400" dirty="0">
              <a:latin typeface="Candara" panose="020E0502030303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2400" b="1" dirty="0" smtClean="0"/>
              <a:t>Spread of Serum Transmitted Disease</a:t>
            </a:r>
            <a:endParaRPr lang="en-US" sz="24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Transfusion of Blood Components</a:t>
            </a:r>
            <a:endParaRPr lang="en-US" alt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246" y="773723"/>
            <a:ext cx="11769969" cy="684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Candara" panose="020E0502030303020204" pitchFamily="34" charset="0"/>
              </a:rPr>
              <a:t>Transfusion of </a:t>
            </a:r>
            <a:r>
              <a:rPr lang="en-US" altLang="en-US" sz="3200" dirty="0" smtClean="0">
                <a:latin typeface="Candara" panose="020E0502030303020204" pitchFamily="34" charset="0"/>
              </a:rPr>
              <a:t>‘Blood Components’ is –</a:t>
            </a:r>
          </a:p>
          <a:p>
            <a:r>
              <a:rPr lang="en-US" sz="32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When, specific </a:t>
            </a:r>
            <a:r>
              <a:rPr lang="en-US" sz="32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portion or fraction of blood </a:t>
            </a:r>
            <a:r>
              <a:rPr lang="en-US" sz="32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that is lacking </a:t>
            </a:r>
            <a:r>
              <a:rPr lang="en-US" sz="3200" dirty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 </a:t>
            </a:r>
            <a:r>
              <a:rPr lang="en-US" sz="3200" dirty="0" smtClean="0">
                <a:latin typeface="Candara" panose="020E05020303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 patient is transfused.</a:t>
            </a:r>
          </a:p>
          <a:p>
            <a:endParaRPr lang="en-US" sz="3200" dirty="0">
              <a:latin typeface="Candara" panose="020E0502030303020204" pitchFamily="34" charset="0"/>
              <a:cs typeface="Mangal" panose="02040503050203030202" pitchFamily="18" charset="0"/>
            </a:endParaRPr>
          </a:p>
          <a:p>
            <a:r>
              <a:rPr lang="en-US" sz="3200" b="1" dirty="0">
                <a:latin typeface="Candara" panose="020E0502030303020204" pitchFamily="34" charset="0"/>
              </a:rPr>
              <a:t>Advantages of blood component therapy</a:t>
            </a:r>
            <a:endParaRPr lang="en-US" sz="3200" dirty="0">
              <a:latin typeface="Candara" panose="020E0502030303020204" pitchFamily="34" charset="0"/>
            </a:endParaRPr>
          </a:p>
          <a:p>
            <a:r>
              <a:rPr lang="en-US" sz="3200" dirty="0" smtClean="0">
                <a:latin typeface="Candara" panose="020E0502030303020204" pitchFamily="34" charset="0"/>
              </a:rPr>
              <a:t>Avoids </a:t>
            </a:r>
            <a:r>
              <a:rPr lang="en-US" sz="3200" dirty="0">
                <a:latin typeface="Candara" panose="020E0502030303020204" pitchFamily="34" charset="0"/>
              </a:rPr>
              <a:t>the risk of sensitizing the patients to other blood components</a:t>
            </a:r>
            <a:r>
              <a:rPr lang="hi-IN" sz="3200" dirty="0" smtClean="0">
                <a:latin typeface="Candara" panose="020E0502030303020204" pitchFamily="34" charset="0"/>
              </a:rPr>
              <a:t>.</a:t>
            </a:r>
            <a:r>
              <a:rPr lang="en-US" sz="3200" dirty="0" smtClean="0">
                <a:latin typeface="Candara" panose="020E0502030303020204" pitchFamily="34" charset="0"/>
              </a:rPr>
              <a:t> </a:t>
            </a:r>
            <a:endParaRPr lang="en-US" sz="3200" dirty="0">
              <a:latin typeface="Candara" panose="020E0502030303020204" pitchFamily="34" charset="0"/>
            </a:endParaRPr>
          </a:p>
          <a:p>
            <a:pPr lvl="0"/>
            <a:r>
              <a:rPr lang="en-US" sz="3200" dirty="0">
                <a:latin typeface="Candara" panose="020E0502030303020204" pitchFamily="34" charset="0"/>
              </a:rPr>
              <a:t>Provides optimal therapeutic benefit while reducing risk of volume overload</a:t>
            </a:r>
            <a:r>
              <a:rPr lang="hi-IN" sz="3200" dirty="0">
                <a:latin typeface="Candara" panose="020E0502030303020204" pitchFamily="34" charset="0"/>
              </a:rPr>
              <a:t>.</a:t>
            </a:r>
            <a:endParaRPr lang="en-US" sz="3200" dirty="0">
              <a:latin typeface="Candara" panose="020E0502030303020204" pitchFamily="34" charset="0"/>
            </a:endParaRPr>
          </a:p>
          <a:p>
            <a:pPr lvl="0"/>
            <a:r>
              <a:rPr lang="en-US" sz="3200" dirty="0">
                <a:latin typeface="Candara" panose="020E0502030303020204" pitchFamily="34" charset="0"/>
              </a:rPr>
              <a:t>Increases availability of needed blood products to larger population</a:t>
            </a:r>
            <a:r>
              <a:rPr lang="hi-IN" sz="3200" dirty="0" smtClean="0">
                <a:latin typeface="Candara" panose="020E0502030303020204" pitchFamily="34" charset="0"/>
              </a:rPr>
              <a:t>.</a:t>
            </a:r>
            <a:endParaRPr lang="en-US" sz="3200" dirty="0" smtClean="0">
              <a:latin typeface="Candara" panose="020E0502030303020204" pitchFamily="34" charset="0"/>
            </a:endParaRPr>
          </a:p>
          <a:p>
            <a:r>
              <a:rPr lang="en-US" sz="3200" dirty="0" smtClean="0">
                <a:latin typeface="Candara" panose="020E0502030303020204" pitchFamily="34" charset="0"/>
              </a:rPr>
              <a:t>Thus it is a  </a:t>
            </a:r>
            <a:r>
              <a:rPr lang="en-US" sz="3200" dirty="0">
                <a:latin typeface="Candara" panose="020E0502030303020204" pitchFamily="34" charset="0"/>
              </a:rPr>
              <a:t>safe and low risk procedure </a:t>
            </a:r>
          </a:p>
          <a:p>
            <a:pPr lvl="0"/>
            <a:endParaRPr 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9172"/>
            <a:ext cx="11761718" cy="65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54" y="267572"/>
            <a:ext cx="6271846" cy="56487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3937" y="548180"/>
            <a:ext cx="586000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latin typeface="Cambria" pitchFamily="18" charset="0"/>
              </a:rPr>
              <a:t> </a:t>
            </a:r>
            <a:endParaRPr lang="ar-IQ" sz="2400" dirty="0">
              <a:latin typeface="Cambri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cs typeface="+mj-cs"/>
              </a:rPr>
              <a:t>Essential Function of Water:</a:t>
            </a:r>
          </a:p>
          <a:p>
            <a:r>
              <a:rPr lang="en-US" sz="3200" b="1" u="sng" dirty="0" smtClean="0">
                <a:solidFill>
                  <a:srgbClr val="FF0000"/>
                </a:solidFill>
                <a:latin typeface="Cambria" pitchFamily="18" charset="0"/>
                <a:cs typeface="+mj-cs"/>
              </a:rPr>
              <a:t> </a:t>
            </a:r>
            <a:endParaRPr lang="en-US" sz="3200" b="1" u="sng" dirty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Transport nutrients to cells and wastes from cells </a:t>
            </a:r>
            <a:endParaRPr lang="en-US" sz="24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Transport </a:t>
            </a:r>
            <a:r>
              <a:rPr lang="en-US" sz="2400" dirty="0">
                <a:latin typeface="Cambria" pitchFamily="18" charset="0"/>
              </a:rPr>
              <a:t>hormones, enzymes, blood platelets, </a:t>
            </a:r>
            <a:r>
              <a:rPr lang="en-US" sz="2400" dirty="0" smtClean="0">
                <a:latin typeface="Cambria" pitchFamily="18" charset="0"/>
              </a:rPr>
              <a:t>red </a:t>
            </a:r>
            <a:r>
              <a:rPr lang="en-US" sz="2400" dirty="0">
                <a:latin typeface="Cambria" pitchFamily="18" charset="0"/>
              </a:rPr>
              <a:t>and white blood </a:t>
            </a:r>
            <a:r>
              <a:rPr lang="en-US" sz="2400" dirty="0" smtClean="0">
                <a:latin typeface="Cambria" pitchFamily="18" charset="0"/>
              </a:rPr>
              <a:t>cells.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Facilitate cellular </a:t>
            </a:r>
            <a:r>
              <a:rPr lang="en-US" sz="2400" dirty="0" smtClean="0">
                <a:latin typeface="Cambria" pitchFamily="18" charset="0"/>
              </a:rPr>
              <a:t>metabolism. 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Help maintain normal body temperature </a:t>
            </a:r>
            <a:endParaRPr lang="en-US" sz="24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Facilitate </a:t>
            </a:r>
            <a:r>
              <a:rPr lang="en-US" sz="2400" dirty="0">
                <a:latin typeface="Cambria" pitchFamily="18" charset="0"/>
              </a:rPr>
              <a:t>digestion and promote </a:t>
            </a:r>
            <a:r>
              <a:rPr lang="en-US" sz="2400" dirty="0" smtClean="0">
                <a:latin typeface="Cambria" pitchFamily="18" charset="0"/>
              </a:rPr>
              <a:t>elimination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Cambria" pitchFamily="18" charset="0"/>
              </a:rPr>
              <a:t>Tissue lubricant</a:t>
            </a:r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8" y="167846"/>
            <a:ext cx="10058399" cy="6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24" y="177462"/>
            <a:ext cx="1123654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latin typeface="Cambria" pitchFamily="18" charset="0"/>
              </a:rPr>
              <a:t>Variations in Fluid Content </a:t>
            </a:r>
            <a:endParaRPr lang="en-US" sz="3200" b="1" i="1" u="sng" dirty="0" smtClean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Variations </a:t>
            </a:r>
            <a:r>
              <a:rPr lang="en-US" sz="2400" dirty="0">
                <a:latin typeface="Cambria" pitchFamily="18" charset="0"/>
              </a:rPr>
              <a:t>in the fluid content from the normal 50% to 60% of the body’s weight can occur, depending on such factors as the person’s age, body fat, and </a:t>
            </a:r>
            <a:r>
              <a:rPr lang="en-US" sz="2400" dirty="0" smtClean="0">
                <a:latin typeface="Cambria" pitchFamily="18" charset="0"/>
              </a:rPr>
              <a:t>gender. 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Age: </a:t>
            </a:r>
            <a:r>
              <a:rPr lang="en-US" sz="2400" b="1" dirty="0" smtClean="0">
                <a:latin typeface="Cambria" pitchFamily="18" charset="0"/>
              </a:rPr>
              <a:t>Infants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 </a:t>
            </a:r>
            <a:r>
              <a:rPr lang="en-US" sz="2400" b="1" dirty="0" smtClean="0">
                <a:latin typeface="Cambria" pitchFamily="18" charset="0"/>
              </a:rPr>
              <a:t>more </a:t>
            </a:r>
            <a:r>
              <a:rPr lang="en-US" sz="2400" b="1" dirty="0">
                <a:latin typeface="Cambria" pitchFamily="18" charset="0"/>
              </a:rPr>
              <a:t>total body fluid and ECF than adults</a:t>
            </a:r>
            <a:r>
              <a:rPr lang="en-US" sz="2400" b="1" dirty="0" smtClean="0">
                <a:latin typeface="Cambria" pitchFamily="18" charset="0"/>
              </a:rPr>
              <a:t>.</a:t>
            </a:r>
          </a:p>
          <a:p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Gender &amp; Fat: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Fat cells contain little water, whereas lean tissue is rich in water.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In </a:t>
            </a:r>
            <a:r>
              <a:rPr lang="en-US" sz="2400" dirty="0">
                <a:latin typeface="Cambria" pitchFamily="18" charset="0"/>
              </a:rPr>
              <a:t>addition, older adults lose muscle mass as a part of aging. The combined increase of fat and loss of muscle results in reduced total body water; after the age of 60, total body water is about 45% of a person’s body weight. </a:t>
            </a:r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8556" y="-391885"/>
            <a:ext cx="11947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</a:p>
          <a:p>
            <a:endParaRPr lang="en-US" dirty="0"/>
          </a:p>
          <a:p>
            <a:pPr lvl="0" algn="ctr"/>
            <a:r>
              <a:rPr lang="en-US" sz="3600" b="1" i="1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latin typeface="Cambria" pitchFamily="18" charset="0"/>
              </a:rPr>
              <a:t>Fluid Loss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1-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Sensible losses: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can be measured and include fluid lost during urination, defecation, and wounds. 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2-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Insensible losses: </a:t>
            </a:r>
            <a:r>
              <a:rPr lang="en-US" sz="2800" dirty="0">
                <a:solidFill>
                  <a:prstClr val="black"/>
                </a:solidFill>
                <a:latin typeface="Cambria" pitchFamily="18" charset="0"/>
              </a:rPr>
              <a:t>cannot be measured or seen and include fluid lost from evaporation through the skin and as water vapor from the lungs during respiration. 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 </a:t>
            </a:r>
            <a:endParaRPr lang="en-US" sz="2800" dirty="0" smtClean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8" y="3391496"/>
            <a:ext cx="7469579" cy="33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7</a:t>
            </a:fld>
            <a:endParaRPr lang="en-US"/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0"/>
            <a:ext cx="11127179" cy="6858000"/>
          </a:xfrm>
        </p:spPr>
      </p:pic>
    </p:spTree>
    <p:extLst>
      <p:ext uri="{BB962C8B-B14F-4D97-AF65-F5344CB8AC3E}">
        <p14:creationId xmlns:p14="http://schemas.microsoft.com/office/powerpoint/2010/main" val="311024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032" y="-223833"/>
            <a:ext cx="2476500" cy="266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77872" y="88643"/>
            <a:ext cx="936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FF0000"/>
                </a:solidFill>
                <a:latin typeface="Cambria" pitchFamily="18" charset="0"/>
              </a:rPr>
              <a:t>Fluid Imbalances </a:t>
            </a:r>
            <a:endParaRPr lang="en-US" sz="3600" b="1" i="1" u="sng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4733" y="981646"/>
            <a:ext cx="1173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smtClean="0">
                <a:latin typeface="Cambria" pitchFamily="18" charset="0"/>
              </a:rPr>
              <a:t>1- Fluid </a:t>
            </a:r>
            <a:r>
              <a:rPr lang="en-US" sz="3200" b="1" i="1" u="sng" dirty="0">
                <a:latin typeface="Cambria" pitchFamily="18" charset="0"/>
              </a:rPr>
              <a:t>Volume </a:t>
            </a:r>
            <a:r>
              <a:rPr lang="en-US" sz="3200" b="1" i="1" u="sng" dirty="0" smtClean="0">
                <a:latin typeface="Cambria" pitchFamily="18" charset="0"/>
              </a:rPr>
              <a:t>Deficit</a:t>
            </a:r>
            <a:r>
              <a:rPr lang="en-US" sz="3200" b="1" i="1" u="sng" dirty="0">
                <a:latin typeface="Cambria" pitchFamily="18" charset="0"/>
              </a:rPr>
              <a:t>(FVD) </a:t>
            </a:r>
            <a:endParaRPr lang="en-US" sz="3200" b="1" i="1" u="sng" dirty="0" smtClean="0">
              <a:latin typeface="Cambria" pitchFamily="18" charset="0"/>
            </a:endParaRPr>
          </a:p>
          <a:p>
            <a:endParaRPr lang="en-US" sz="2400" b="1" i="1" u="sng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mbria" pitchFamily="18" charset="0"/>
              </a:rPr>
              <a:t>Is </a:t>
            </a:r>
            <a:r>
              <a:rPr lang="en-US" sz="2800" dirty="0">
                <a:latin typeface="Cambria" pitchFamily="18" charset="0"/>
              </a:rPr>
              <a:t>caused by a loss of both water and solutes in the same proportion from the ECF space. This state is commonly known as </a:t>
            </a:r>
            <a:r>
              <a:rPr lang="en-US" sz="2800" b="1" u="sng" dirty="0">
                <a:solidFill>
                  <a:srgbClr val="FF0000"/>
                </a:solidFill>
                <a:latin typeface="Cambria" pitchFamily="18" charset="0"/>
              </a:rPr>
              <a:t>hypovolemia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or </a:t>
            </a:r>
            <a:r>
              <a:rPr lang="en-US" sz="2800" b="1" u="sng" dirty="0">
                <a:solidFill>
                  <a:srgbClr val="FF0000"/>
                </a:solidFill>
                <a:latin typeface="Cambria" pitchFamily="18" charset="0"/>
              </a:rPr>
              <a:t>isotonic fluid loss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itchFamily="18" charset="0"/>
              </a:rPr>
              <a:t>Young children, older adults, and people who are ill are especially at risk for hypovolemia. </a:t>
            </a:r>
            <a:endParaRPr lang="en-US" sz="2800" dirty="0" smtClean="0">
              <a:latin typeface="Cambr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mbria" pitchFamily="18" charset="0"/>
              </a:rPr>
              <a:t>Fluid </a:t>
            </a:r>
            <a:r>
              <a:rPr lang="en-US" sz="2800" dirty="0">
                <a:latin typeface="Cambria" pitchFamily="18" charset="0"/>
              </a:rPr>
              <a:t>volume deficit can rapidly result in a weight loss of 5% in adults and 10% in </a:t>
            </a:r>
            <a:r>
              <a:rPr lang="en-US" sz="2800" dirty="0" smtClean="0">
                <a:latin typeface="Cambria" pitchFamily="18" charset="0"/>
              </a:rPr>
              <a:t>infants.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itchFamily="18" charset="0"/>
              </a:rPr>
              <a:t>A 5% weight loss is considered a pronounced fluid deficit; an 8% loss or more is considered severe. A 15% weight loss caused by fluid deficiency usually is life </a:t>
            </a:r>
            <a:r>
              <a:rPr lang="en-US" sz="2800" dirty="0" smtClean="0">
                <a:latin typeface="Cambria" pitchFamily="18" charset="0"/>
              </a:rPr>
              <a:t>threatening.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23" y="2414146"/>
            <a:ext cx="6597795" cy="36700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799" y="6244625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366" y="479997"/>
            <a:ext cx="11905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/>
              <a:t> </a:t>
            </a:r>
            <a:r>
              <a:rPr lang="en-US" sz="2800" b="1" i="1" u="sng" dirty="0" smtClean="0">
                <a:latin typeface="Cambria" pitchFamily="18" charset="0"/>
              </a:rPr>
              <a:t>2- Fluid </a:t>
            </a:r>
            <a:r>
              <a:rPr lang="en-US" sz="2800" b="1" i="1" u="sng" dirty="0">
                <a:latin typeface="Cambria" pitchFamily="18" charset="0"/>
              </a:rPr>
              <a:t>Volume Excess </a:t>
            </a:r>
            <a:r>
              <a:rPr lang="en-US" sz="2800" b="1" i="1" u="sng" dirty="0" smtClean="0">
                <a:latin typeface="Cambria" pitchFamily="18" charset="0"/>
              </a:rPr>
              <a:t>(</a:t>
            </a:r>
            <a:r>
              <a:rPr lang="en-US" sz="2800" b="1" i="1" u="sng" dirty="0">
                <a:latin typeface="Cambria" pitchFamily="18" charset="0"/>
              </a:rPr>
              <a:t>FVE</a:t>
            </a:r>
            <a:r>
              <a:rPr lang="en-US" sz="2800" b="1" i="1" u="sng" dirty="0" smtClean="0">
                <a:latin typeface="Cambria" pitchFamily="18" charset="0"/>
              </a:rPr>
              <a:t>)</a:t>
            </a:r>
          </a:p>
          <a:p>
            <a:r>
              <a:rPr lang="en-US" sz="2800" b="1" i="1" u="sng" dirty="0" smtClean="0">
                <a:latin typeface="Cambria" pitchFamily="18" charset="0"/>
              </a:rPr>
              <a:t> </a:t>
            </a:r>
          </a:p>
          <a:p>
            <a:r>
              <a:rPr lang="en-US" sz="2800" dirty="0" smtClean="0">
                <a:latin typeface="Cambria" pitchFamily="18" charset="0"/>
              </a:rPr>
              <a:t>retention </a:t>
            </a:r>
            <a:r>
              <a:rPr lang="en-US" sz="2800" dirty="0">
                <a:latin typeface="Cambria" pitchFamily="18" charset="0"/>
              </a:rPr>
              <a:t>of water and sodium in ECF in </a:t>
            </a:r>
            <a:r>
              <a:rPr lang="en-US" sz="2800" dirty="0" smtClean="0">
                <a:latin typeface="Cambria" pitchFamily="18" charset="0"/>
              </a:rPr>
              <a:t>near equal </a:t>
            </a:r>
            <a:r>
              <a:rPr lang="en-US" sz="2800" dirty="0">
                <a:latin typeface="Cambria" pitchFamily="18" charset="0"/>
              </a:rPr>
              <a:t>proportions results in a condition termed fluid volume </a:t>
            </a:r>
            <a:r>
              <a:rPr lang="en-US" sz="2800" dirty="0" smtClean="0">
                <a:latin typeface="Cambria" pitchFamily="18" charset="0"/>
              </a:rPr>
              <a:t>excess. It </a:t>
            </a:r>
            <a:r>
              <a:rPr lang="en-US" sz="2800" dirty="0">
                <a:latin typeface="Cambria" pitchFamily="18" charset="0"/>
              </a:rPr>
              <a:t>is also called </a:t>
            </a:r>
            <a:r>
              <a:rPr lang="en-US" sz="2800" u="sng" dirty="0">
                <a:latin typeface="Cambria" pitchFamily="18" charset="0"/>
              </a:rPr>
              <a:t>hypervolemia or excess of isotonic </a:t>
            </a:r>
            <a:r>
              <a:rPr lang="en-US" sz="2800" u="sng" dirty="0" smtClean="0">
                <a:latin typeface="Cambria" pitchFamily="18" charset="0"/>
              </a:rPr>
              <a:t>fluid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Common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causes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include: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1- </a:t>
            </a:r>
            <a:r>
              <a:rPr lang="en-US" sz="2800" dirty="0" smtClean="0">
                <a:latin typeface="Cambria" pitchFamily="18" charset="0"/>
              </a:rPr>
              <a:t>Renal Failure.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en-US" sz="2800" dirty="0" smtClean="0">
                <a:latin typeface="Cambria" pitchFamily="18" charset="0"/>
              </a:rPr>
              <a:t>-  Heart Failure. 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 Accumulation </a:t>
            </a:r>
            <a:r>
              <a:rPr lang="en-US" sz="2800" dirty="0">
                <a:latin typeface="Cambria" pitchFamily="18" charset="0"/>
              </a:rPr>
              <a:t>of fluid may result 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in </a:t>
            </a:r>
            <a:r>
              <a:rPr lang="en-US" sz="2800" dirty="0">
                <a:latin typeface="Cambria" pitchFamily="18" charset="0"/>
              </a:rPr>
              <a:t>a </a:t>
            </a:r>
            <a:r>
              <a:rPr lang="en-US" sz="2800" dirty="0" smtClean="0">
                <a:latin typeface="Cambria" pitchFamily="18" charset="0"/>
              </a:rPr>
              <a:t>weight  </a:t>
            </a:r>
            <a:r>
              <a:rPr lang="en-US" sz="2800" dirty="0">
                <a:latin typeface="Cambria" pitchFamily="18" charset="0"/>
              </a:rPr>
              <a:t>gain in excess of 5%. </a:t>
            </a:r>
            <a:r>
              <a:rPr lang="en-US" sz="2800" dirty="0" smtClean="0">
                <a:latin typeface="Cambria" pitchFamily="18" charset="0"/>
              </a:rPr>
              <a:t>  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2322</TotalTime>
  <Words>1371</Words>
  <Application>Microsoft Office PowerPoint</Application>
  <PresentationFormat>Custom</PresentationFormat>
  <Paragraphs>219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 - Blood transfusion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232</cp:revision>
  <cp:lastPrinted>2020-10-04T08:00:53Z</cp:lastPrinted>
  <dcterms:created xsi:type="dcterms:W3CDTF">2019-08-09T19:43:06Z</dcterms:created>
  <dcterms:modified xsi:type="dcterms:W3CDTF">2024-01-01T16:30:27Z</dcterms:modified>
</cp:coreProperties>
</file>